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6228F-216D-E74E-0199-0CE51E217857}" v="400" dt="2025-10-07T21:41:56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42AC3-F243-49E1-BA64-C4F72B734C6D}" type="datetimeFigureOut">
              <a:t>07/10/2025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9FA5E-CFDD-4833-83F5-57610DDA33E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7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E5309-FEC7-253B-2F75-950AACEB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0A6E4-2CD6-A4D8-D8FA-6051D9FD3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13653-52C7-2E58-1FBA-B104C105E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324F9-D441-3D4C-47BB-CDEDC2CD5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Garantizar</a:t>
            </a:r>
            <a:r>
              <a:rPr lang="en-US" dirty="0"/>
              <a:t> la </a:t>
            </a:r>
            <a:r>
              <a:rPr lang="en-US" err="1"/>
              <a:t>consistencia</a:t>
            </a:r>
            <a:r>
              <a:rPr lang="en-US" dirty="0"/>
              <a:t> del </a:t>
            </a:r>
            <a:r>
              <a:rPr lang="en-US" i="1"/>
              <a:t>output</a:t>
            </a:r>
          </a:p>
          <a:p>
            <a:r>
              <a:rPr lang="en-US" dirty="0" err="1"/>
              <a:t>Garantizar</a:t>
            </a:r>
            <a:r>
              <a:rPr lang="en-US" dirty="0"/>
              <a:t> la </a:t>
            </a:r>
            <a:r>
              <a:rPr lang="en-US" dirty="0" err="1"/>
              <a:t>consistencia</a:t>
            </a:r>
            <a:r>
              <a:rPr lang="en-US" dirty="0"/>
              <a:t> entre </a:t>
            </a:r>
            <a:r>
              <a:rPr lang="en-US" dirty="0" err="1"/>
              <a:t>entornos</a:t>
            </a:r>
            <a:r>
              <a:rPr lang="en-US" dirty="0"/>
              <a:t> (Dev vs. Prod)</a:t>
            </a:r>
            <a:endParaRPr lang="en-US" dirty="0">
              <a:ea typeface="Calibri"/>
              <a:cs typeface="Calibri"/>
            </a:endParaRPr>
          </a:p>
          <a:p>
            <a:r>
              <a:rPr lang="en-US" err="1"/>
              <a:t>Facilitar</a:t>
            </a:r>
            <a:r>
              <a:rPr lang="en-US" dirty="0"/>
              <a:t> la </a:t>
            </a:r>
            <a:r>
              <a:rPr lang="en-US" err="1"/>
              <a:t>portabilidad</a:t>
            </a:r>
            <a:r>
              <a:rPr lang="en-US" dirty="0"/>
              <a:t> del </a:t>
            </a:r>
            <a:r>
              <a:rPr lang="en-US" err="1"/>
              <a:t>modelo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</a:t>
            </a:r>
            <a:r>
              <a:rPr lang="en-US" err="1"/>
              <a:t>activo</a:t>
            </a:r>
            <a:endParaRPr lang="en-US" err="1">
              <a:ea typeface="Calibri"/>
              <a:cs typeface="Calibri"/>
            </a:endParaRPr>
          </a:p>
          <a:p>
            <a:r>
              <a:rPr lang="en-US" dirty="0"/>
              <a:t>Resolver </a:t>
            </a:r>
            <a:r>
              <a:rPr lang="en-US" dirty="0" err="1"/>
              <a:t>conflictos</a:t>
            </a:r>
            <a:r>
              <a:rPr lang="en-US" dirty="0"/>
              <a:t> de software 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servidor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docs.aws.amazon.com/ecs/" TargetMode="External"/><Relationship Id="rId7" Type="http://schemas.openxmlformats.org/officeDocument/2006/relationships/hyperlink" Target="https://kubernetes.io/docs/hom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ocs.docker.com/" TargetMode="External"/><Relationship Id="rId5" Type="http://schemas.openxmlformats.org/officeDocument/2006/relationships/hyperlink" Target="https://docs.aws.amazon.com/lambda/" TargetMode="External"/><Relationship Id="rId4" Type="http://schemas.openxmlformats.org/officeDocument/2006/relationships/hyperlink" Target="https://docs.aws.amazon.com/ek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48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Computing para Inteligencia Artificial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82578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Sesión 4: Servicios de Computación II - Contenedores y Serverless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523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Profesor: Dr. Martínez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1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Grado: Ingeniería en Inteligencia Artificial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520" y="426958"/>
            <a:ext cx="9363075" cy="485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Kubernetes (K8s): El Sistema Operativo del Cloud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3520" y="1099746"/>
            <a:ext cx="73442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Kubernetes (del griego κυβερνήτης, "timonel") es una plataforma open-source que automatiza el despliegue, escalado y gestión de aplicaciones en contenedores.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3520" y="1921193"/>
            <a:ext cx="658225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orquestador líder del mercado y el estándar de facto.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43520" y="2501795"/>
            <a:ext cx="1941195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43520" y="2899583"/>
            <a:ext cx="65822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Portabilidad: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Funciona en cualquier proveedor cloud (AWS, GCP, Azure) y on-premise. Evita el vendor lock-in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43520" y="3472375"/>
            <a:ext cx="65822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 Ecosistema: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Enorme comunidad y miles de herramientas que se integran con él (Prometheus, Helm, etc.)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43520" y="4045168"/>
            <a:ext cx="658225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Auto-reparación: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un contenedor falla, K8s lo reinicia. Si un nodo muere, K8s mueve sus contenedores a nodos sanos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48" y="1319808"/>
            <a:ext cx="6582251" cy="658225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1009" y="4871408"/>
            <a:ext cx="7152521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Kubernetes ofrece una capa de abstracción sobre la infraestructura, permitiendo a los desarrolladores de IA centrarse en sus modelos y aplicaciones en lugar de en los detalles de los servidores.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732711"/>
            <a:ext cx="8119110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Conceptos Clave de Kubernetes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733" y="1793915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Vista a 10.000 pies de los componentes fundamentales: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24733" y="2358033"/>
            <a:ext cx="4255532" cy="3060978"/>
          </a:xfrm>
          <a:prstGeom prst="roundRect">
            <a:avLst>
              <a:gd name="adj" fmla="val 28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9403" y="2572703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Cluster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939403" y="3020378"/>
            <a:ext cx="382619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conjunto de todas las máquinas (nodos) que gestiona Kubernetes.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187315" y="2358033"/>
            <a:ext cx="4255651" cy="3060978"/>
          </a:xfrm>
          <a:prstGeom prst="roundRect">
            <a:avLst>
              <a:gd name="adj" fmla="val 28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1985" y="2572703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Nodo (Node)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401985" y="3020378"/>
            <a:ext cx="382631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máquina, física o virtual (ej: una instancia EC2).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01985" y="3807023"/>
            <a:ext cx="382631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Plane: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El cerebro del cluster. Toma decisiones globales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401985" y="4541877"/>
            <a:ext cx="3826312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Worker Node: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máquina que ejecuta los contenedores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650016" y="2358033"/>
            <a:ext cx="4255532" cy="3060978"/>
          </a:xfrm>
          <a:prstGeom prst="roundRect">
            <a:avLst>
              <a:gd name="adj" fmla="val 28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64685" y="2572703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Pod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9864685" y="3020378"/>
            <a:ext cx="3826193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unidad de despliegue más pequeña en K8s. Wrapper alrededor de uno o más contenedores. Generalmente, 1 Pod = 1 contenedor. Los pods son efímeros.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24733" y="5626060"/>
            <a:ext cx="6486882" cy="1870710"/>
          </a:xfrm>
          <a:prstGeom prst="roundRect">
            <a:avLst>
              <a:gd name="adj" fmla="val 4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39403" y="5840730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939403" y="6288405"/>
            <a:ext cx="605754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 el estado deseado. Ejemplo: "Quiero 3 réplicas de mi-api-ia v1.2". Se encarga de crear los Pods y mantenerlos.</a:t>
            </a:r>
            <a:endParaRPr lang="en-US" sz="2000" dirty="0"/>
          </a:p>
        </p:txBody>
      </p:sp>
      <p:sp>
        <p:nvSpPr>
          <p:cNvPr id="18" name="Shape 16"/>
          <p:cNvSpPr/>
          <p:nvPr/>
        </p:nvSpPr>
        <p:spPr>
          <a:xfrm>
            <a:off x="7418665" y="5626060"/>
            <a:ext cx="6486882" cy="1870710"/>
          </a:xfrm>
          <a:prstGeom prst="roundRect">
            <a:avLst>
              <a:gd name="adj" fmla="val 464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33335" y="5840730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7633335" y="6288405"/>
            <a:ext cx="6057543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 IP y DNS estables para un conjunto de Pods. Permite la comunicación entre servicios, actuando como balanceador de carga interno.</a:t>
            </a: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187" y="428268"/>
            <a:ext cx="7805618" cy="486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¿Gestionar K8s o Usarlo? El Rol del Cloud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5187" y="1288733"/>
            <a:ext cx="6579989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Instalar y mantener un cluster de Kubernetes es complejo. Requiere expertos en redes, seguridad y sistemas.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45187" y="2158934"/>
            <a:ext cx="194714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dilema: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45187" y="2577576"/>
            <a:ext cx="6579989" cy="753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¿Queremos dedicar nuestro tiempo a ser expertos en Kubernetes o a construir modelos de IA?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45187" y="3353522"/>
            <a:ext cx="6579989" cy="74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proveedores de nube ofrecen </a:t>
            </a: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de Contenedores Gestionados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Ellos se encargan de la complejidad del orquestador (el "Control Plane"), y nosotros solo nos preocupamos por desplegar nuestras aplicaciones.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12844" y="1304330"/>
            <a:ext cx="410229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 AWS, tenemos dos caminos principales: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12844" y="170330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camino "propiedad de AWS":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ECS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12844" y="2006798"/>
            <a:ext cx="657998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0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camino "estándar open-source":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EKS</a:t>
            </a:r>
            <a:endParaRPr lang="en-US" sz="20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44" y="2592382"/>
            <a:ext cx="5221837" cy="52487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823" y="380881"/>
            <a:ext cx="6763107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ECS (Elastic Container Service)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84823" y="1090851"/>
            <a:ext cx="13660755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orquestador de contenedores propietario de AWS.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84823" y="1735336"/>
            <a:ext cx="173152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Conceptos clave: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84823" y="2133006"/>
            <a:ext cx="666142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 Definition: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blueprint (JSON) que describe qué imagen Docker usar, cuánta CPU/Memoria, puertos, etc. Similar a un docker-compose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84823" y="2890432"/>
            <a:ext cx="666142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instancia en ejecución de una Task Definition. Similar a un Pod en K8s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84823" y="3313545"/>
            <a:ext cx="666142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Mantiene un número deseado de Tasks en ejecución y se integra con balanceadores de carga (ALB)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4823" y="3958350"/>
            <a:ext cx="6661428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agrupamiento lógico de recursos donde se ejecutan las Tasks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85852" y="4466350"/>
            <a:ext cx="173152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Ventaja Principal: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85852" y="4906882"/>
            <a:ext cx="6661428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Mucho más simple de aprender y usar si ya estás familiarizado con el ecosistema de AWS (IAM, VPC, ELB). Integración nativa y profunda con otros servicios AWS.</a:t>
            </a: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135" y="2722041"/>
            <a:ext cx="5357064" cy="53705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234" y="1063466"/>
            <a:ext cx="7226618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ECS: Modos de Lanzamiento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234" y="2232065"/>
            <a:ext cx="3116699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Modo EC2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27234" y="2829401"/>
            <a:ext cx="359128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Tú provisionas y gestionas un cluster de instancias EC2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27234" y="3566874"/>
            <a:ext cx="359128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Tú eres responsable de parchear, escalar y securizar el SO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27234" y="4636770"/>
            <a:ext cx="359128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total: Puedes elegir el tipo de instancia (GPUs), usar EBS, etc.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27234" y="5706666"/>
            <a:ext cx="359128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Pago: Pagas por las instancias EC2 24/7, independientemente de si ejecutan contenedores o no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833104" y="2232065"/>
            <a:ext cx="3591282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Modo Fargate (Serverless)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4806210" y="2842456"/>
            <a:ext cx="359128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gestionas servidores. AWS provisiona la infraestructura "just-in-time"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806210" y="3912351"/>
            <a:ext cx="3591282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Simplemente defines tu Task y Fargate la ejecuta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806210" y="4649825"/>
            <a:ext cx="359128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Simplicidad máxima: Te olvidas del sistema operativo y del escalado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4806210" y="5719720"/>
            <a:ext cx="3591282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Pago: Solo por la vCPU y memoria que tus contenedores consumen mientras se ejecutan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183" y="400883"/>
            <a:ext cx="7419737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Amazon EKS (Elastic Kubernetes Service)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10183" y="1206222"/>
            <a:ext cx="662725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el servicio de Kubernetes gestionado de AWS.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10183" y="1570553"/>
            <a:ext cx="662725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gestiona la disponibilidad y escalabilidad del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Plane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Kubernetes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10183" y="2010110"/>
            <a:ext cx="6627257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Tú gestionas los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Worker Nodes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(instancias EC2) o puedes usar Fargate para Pods serverless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10183" y="2643460"/>
            <a:ext cx="6627257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Certificado por la CNCF: Es un Kubernetes "puro". Aplicaciones K8s estándar correrán en EKS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21556" y="3515125"/>
            <a:ext cx="184832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¿Cuándo elegir EKS?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21556" y="3927954"/>
            <a:ext cx="662725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necesitas la potencia y el ecosistema completo de Kubernetes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21556" y="4310360"/>
            <a:ext cx="662725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quieres una estrategia multi-cloud o híbrida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21556" y="4692766"/>
            <a:ext cx="662725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Cuando tu equipo ya tiene experiencia en K8s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06" y="1977359"/>
            <a:ext cx="5766646" cy="57531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777716"/>
            <a:ext cx="7727156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Consideraciones de IA: GPUs y Kubeflow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422" y="2548652"/>
            <a:ext cx="303609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Uso de GPUs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708422" y="3130510"/>
            <a:ext cx="3616643" cy="1619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Tanto ECS (con EC2) como EKS permiten usar instancias con GPU (familias p y g de EC2). Crucial para inferencia de modelos de Deep Learning.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8422" y="4931926"/>
            <a:ext cx="36166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K8s/EKS, se requiere el NVIDIA device plugin for Kubernetes para exponer las GPUs a los contenedores.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6556" y="2548652"/>
            <a:ext cx="303609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Kubeflow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4826556" y="3130510"/>
            <a:ext cx="361664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open-source que convierte a Kubernetes en una plataforma de MLOps.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6556" y="4284226"/>
            <a:ext cx="361664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Pipelines de Machine Learning portables y escalables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6556" y="5002768"/>
            <a:ext cx="36166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Jupyter Notebooks como servicio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6556" y="5397460"/>
            <a:ext cx="361664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 de modelos (KFServing/KServe)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6556" y="6116003"/>
            <a:ext cx="36166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 Tuning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6556" y="6622018"/>
            <a:ext cx="361664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 instalar sobre EKS para crear una potente plataforma de IA.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045" y="434459"/>
            <a:ext cx="594681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¡Elige la Arquitectura Correcta!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3045" y="1109732"/>
            <a:ext cx="1352430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Escenario: Eres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el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arquitecto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una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startup de IA. Debes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desplegar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un nuevo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servicio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 "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traducción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de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texto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en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tiempo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real"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basado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en</a:t>
            </a: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un </a:t>
            </a:r>
            <a:r>
              <a:rPr lang="en-US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modelo</a:t>
            </a:r>
            <a:br>
              <a:rPr lang="en-US" dirty="0">
                <a:latin typeface="Inter"/>
                <a:ea typeface="Inter"/>
                <a:cs typeface="Inter" pitchFamily="34" charset="-120"/>
              </a:rPr>
            </a:b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Transformer.</a:t>
            </a:r>
            <a:endParaRPr lang="en-US" dirty="0">
              <a:latin typeface="Inter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53045" y="1674733"/>
            <a:ext cx="13524309" cy="1880116"/>
          </a:xfrm>
          <a:prstGeom prst="roundRect">
            <a:avLst>
              <a:gd name="adj" fmla="val 35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3901" y="1855589"/>
            <a:ext cx="1975128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33901" y="2197179"/>
            <a:ext cx="131625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Tráfico muy variable: picos intensos y horas de inactividad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33901" y="2505194"/>
            <a:ext cx="131625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pequeño sin expertos en Kubernetes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33901" y="2813209"/>
            <a:ext cx="131625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 rápido y simple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3901" y="3121223"/>
            <a:ext cx="1316259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 mínimo durante horas de inactividad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53045" y="3791783"/>
            <a:ext cx="824055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servicio de AWS elegirías para desplegar el contenedor de la API?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303770" y="4324945"/>
            <a:ext cx="22860" cy="3475911"/>
          </a:xfrm>
          <a:prstGeom prst="roundRect">
            <a:avLst>
              <a:gd name="adj" fmla="val 290314"/>
            </a:avLst>
          </a:prstGeom>
          <a:solidFill>
            <a:srgbClr val="C0C1D7"/>
          </a:solidFill>
          <a:ln/>
        </p:spPr>
      </p:sp>
      <p:sp>
        <p:nvSpPr>
          <p:cNvPr id="12" name="Shape 10"/>
          <p:cNvSpPr/>
          <p:nvPr/>
        </p:nvSpPr>
        <p:spPr>
          <a:xfrm>
            <a:off x="530185" y="4324945"/>
            <a:ext cx="6762155" cy="947976"/>
          </a:xfrm>
          <a:prstGeom prst="roundRect">
            <a:avLst>
              <a:gd name="adj" fmla="val 7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269813" y="4490561"/>
            <a:ext cx="3864531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A) Amazon EKS con nodos EC2 con GPU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95801" y="4832152"/>
            <a:ext cx="64385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Potente pero complejo y caro si está inactivo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338060" y="5588913"/>
            <a:ext cx="6762155" cy="947976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96056" y="5754529"/>
            <a:ext cx="267259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B) Amazon ECS con Fargate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496056" y="6096119"/>
            <a:ext cx="64385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serverless, paga por uso, ideal para tráfico variable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30185" y="6852880"/>
            <a:ext cx="6762155" cy="947976"/>
          </a:xfrm>
          <a:prstGeom prst="roundRect">
            <a:avLst>
              <a:gd name="adj" fmla="val 700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399234" y="7018496"/>
            <a:ext cx="373511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C) Una única instancia EC2 con Docker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95801" y="7360087"/>
            <a:ext cx="643854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Poco escalable y sin alta disponibilidad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579"/>
            <a:ext cx="8118753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Más Allá de los Contenedores: Serverless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9475" y="1322784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visto "serverless para contenedores" con Fargate. Pero hay un nivel de abstracción aún mayor: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Funciones como Servicio (FaaS)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59475" y="1994059"/>
            <a:ext cx="3084909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Principios Clave del Serverless: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59475" y="2403515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Font typeface="+mj-lt"/>
              <a:buAutoNum type="arabicPeriod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Gestión de Servidores: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hay que provisionar, parchear ni escalar servidores. Ni siquiera contenedores o clusters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59475" y="2970848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Escalado Automático e Instantáneo: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 plataforma escala de cero a miles de ejecuciones en paralelo según la demanda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59475" y="3538180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Pago por Ejecución: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 tu código no se ejecuta, no pagas nada. Pagas por milisegundo de ejecución y memoria asignada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9475" y="4193500"/>
            <a:ext cx="6560701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la computación más orientada a eventos. Tu código "duerme" hasta que algo (un evento) lo despierta.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4" y="1358741"/>
            <a:ext cx="6560701" cy="656070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17844" y="8099227"/>
            <a:ext cx="6560701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paradigma serverless lleva la abstracción al extremo: el desarrollador se centra únicamente en la lógica de negocio, olvidándose por completo de la infraestructura subyacente.</a:t>
            </a:r>
            <a:endParaRPr lang="en-US" sz="12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525" y="454581"/>
            <a:ext cx="7193994" cy="516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Lambda: Tu Código en la Nube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525" y="1301591"/>
            <a:ext cx="1347335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 es el servicio de FaaS de AWS. Te permite ejecutar código sin pensar en servidores.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78525" y="1813798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Concepto Central: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78525" y="2319814"/>
            <a:ext cx="1347335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Escribes una función en tu lenguaje preferido (Python, Node.js, etc.) y la subes a Lambda.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8525" y="2832021"/>
            <a:ext cx="288881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Triggers (Disparadores)</a:t>
            </a:r>
            <a:endParaRPr lang="en-US" sz="2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5" y="3389828"/>
            <a:ext cx="413147" cy="41314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78525" y="4009549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Petición HTTP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78525" y="4366855"/>
            <a:ext cx="663332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través de API Gateway. Crear un endpoint de API REST</a:t>
            </a:r>
            <a:endParaRPr lang="en-US" sz="16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427" y="3389828"/>
            <a:ext cx="413147" cy="4131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18427" y="4009549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Subida a S3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418427" y="4366855"/>
            <a:ext cx="663344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nuevo objeto en un bucket activa la función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5" y="4961692"/>
            <a:ext cx="413147" cy="41314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78525" y="5581412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Mensaje en SQS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78525" y="5938718"/>
            <a:ext cx="663332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de mensajes en cola</a:t>
            </a:r>
            <a:endParaRPr lang="en-US" sz="1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427" y="4961692"/>
            <a:ext cx="413147" cy="4131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8427" y="5581412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DynamoDB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418427" y="5938718"/>
            <a:ext cx="663344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Cambio en una tabla de base de datos</a:t>
            </a:r>
            <a:endParaRPr lang="en-US" sz="16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25" y="6533555"/>
            <a:ext cx="413147" cy="41314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78525" y="7153275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Programada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578525" y="7510582"/>
            <a:ext cx="663332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hora, cada día (con EventBridge)</a:t>
            </a:r>
            <a:endParaRPr lang="en-US" sz="16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8427" y="6533555"/>
            <a:ext cx="413147" cy="413147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418427" y="7153275"/>
            <a:ext cx="206621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¡Y muchos más!</a:t>
            </a:r>
            <a:endParaRPr lang="en-US" sz="2000" dirty="0"/>
          </a:p>
        </p:txBody>
      </p:sp>
      <p:sp>
        <p:nvSpPr>
          <p:cNvPr id="24" name="Text 16"/>
          <p:cNvSpPr/>
          <p:nvPr/>
        </p:nvSpPr>
        <p:spPr>
          <a:xfrm>
            <a:off x="7418427" y="7510582"/>
            <a:ext cx="663344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de 200 integraciones en AWS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164"/>
            <a:ext cx="5029200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 de la Sesión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4017" y="1584127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017" y="1903095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04017" y="2049304"/>
            <a:ext cx="278701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 a Resolver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4017" y="2484239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 "Funciona en mi máquina" a la producción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5689" y="1584127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5689" y="1903095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15689" y="2049304"/>
            <a:ext cx="276189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Contenedores: Docker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5689" y="2484239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Aislamiento y portabilidad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4017" y="3158133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4017" y="3477101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04017" y="3623310"/>
            <a:ext cx="273117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Orquestación a Escala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04017" y="4058245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necesidad de Kubernetes (K8s)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5689" y="3158133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5689" y="3477101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15689" y="3623310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Servicios AWS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5689" y="4058245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ECS, EKS y ECR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4017" y="4732139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4017" y="5051108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04017" y="5197316"/>
            <a:ext cx="2694027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Paradigma Serverless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04017" y="5632252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Funciones como Servicio con AWS Lambda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15689" y="4732139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5689" y="5051108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15689" y="5197316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Aplicaciones en IA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15689" y="5632252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Casos de uso prácticos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04017" y="6306145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04017" y="6625114"/>
            <a:ext cx="6510576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9" name="Text 27"/>
          <p:cNvSpPr/>
          <p:nvPr/>
        </p:nvSpPr>
        <p:spPr>
          <a:xfrm>
            <a:off x="704017" y="6771323"/>
            <a:ext cx="251460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Comparativa Cloud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04017" y="7206258"/>
            <a:ext cx="651057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GCP y Azure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415689" y="6306145"/>
            <a:ext cx="201097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415689" y="6625114"/>
            <a:ext cx="651069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3" name="Text 31"/>
          <p:cNvSpPr/>
          <p:nvPr/>
        </p:nvSpPr>
        <p:spPr>
          <a:xfrm>
            <a:off x="7415689" y="6771323"/>
            <a:ext cx="267676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y Preguntas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7415689" y="7206258"/>
            <a:ext cx="6510695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Conclusiones y próximos pasos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980" y="325279"/>
            <a:ext cx="465177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Ejecución de Lambda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3980" y="990600"/>
            <a:ext cx="147887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13980" y="1293614"/>
            <a:ext cx="675691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punto de entrada de tu código. Es la función que Lambda ejecutará.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3980" y="1615916"/>
            <a:ext cx="6756916" cy="934641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408146" y="1615916"/>
            <a:ext cx="6768584" cy="934641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526375" y="1704618"/>
            <a:ext cx="6532126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handler(event, context):    # event: datos del evento que disparó la función    # context: información sobre la invocación    return {"statusCode": 200, "body": "Hello World"}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3980" y="2683550"/>
            <a:ext cx="152638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Entorno de Ejecución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13980" y="2986564"/>
            <a:ext cx="675691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entorno temporal y aislado con tu código, el runtime del lenguaje y las dependencias.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1206" y="3612777"/>
            <a:ext cx="178022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Cold Start vs Warm Start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461206" y="3915791"/>
            <a:ext cx="6756916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Cold Start: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Primera invocación o tras inactividad. Lambda crea el entorno desde cero: descarga código, inicia runtime... Añade latencia (ms a segundos)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1206" y="4335724"/>
            <a:ext cx="675691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Warm Start: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Invocación rápida tras uso reciente. Lambda reutiliza el entorno. Mucho más rápido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61206" y="4643262"/>
            <a:ext cx="147887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Layers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461206" y="4946276"/>
            <a:ext cx="675691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 de empaquetar librerías y dependencias (NumPy, Pandas) para compartirlas entre múltiples funciones.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30" y="1610979"/>
            <a:ext cx="6178692" cy="62459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562" y="693301"/>
            <a:ext cx="7258288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Lambda para IA: Casos de Uso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562" y="1697117"/>
            <a:ext cx="13259276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Lambda tiene limitaciones (15 min de ejecución, tamaño de paquete limitado). No es para entrenar modelos grandes, pero es perfecto para tareas cortas y basadas en eventos.</a:t>
            </a:r>
            <a:endParaRPr lang="en-US" sz="2000">
              <a:latin typeface="Inter"/>
              <a:ea typeface="Calibri"/>
              <a:cs typeface="Calibri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2" y="2544128"/>
            <a:ext cx="979408" cy="155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60828" y="2739985"/>
            <a:ext cx="330017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Preprocesamiento de Datos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60828" y="3163610"/>
            <a:ext cx="1208401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imagen se sube a un bucket S3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860828" y="3594497"/>
            <a:ext cx="1208401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Redimensiona la imagen, extrae metadatos, la normaliza y la guarda en otro bucket, lista para entrenamiento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2" y="4103727"/>
            <a:ext cx="979408" cy="18729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60828" y="4299585"/>
            <a:ext cx="3093601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Inferencia en Tiempo Real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860828" y="4723209"/>
            <a:ext cx="1208401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Petición POST a un endpoint de API Gateway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860828" y="5154097"/>
            <a:ext cx="12084010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Carga un modelo ligero (regresión logística, árbol de decisión, modelo NLP pequeño), realiza la predicción y devuelve el resultado</a:t>
            </a:r>
            <a:endParaRPr lang="en-US" sz="1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62" y="5976699"/>
            <a:ext cx="979408" cy="1559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860828" y="6172557"/>
            <a:ext cx="35324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Orquestación de Flujos de ML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1860828" y="6596182"/>
            <a:ext cx="1208401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AWS Step Functions puede orquestar un pipeline complejo llamando a diferentes Lambdas en secuencia o paralelo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860828" y="7027069"/>
            <a:ext cx="1208401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Una función para validar datos, otra para invocar entrenamiento, otra para desplegar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4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938" y="3111103"/>
            <a:ext cx="12711946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Serverless para Contenedores: Lo Mejor de Dos Mundos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7938" y="3967163"/>
            <a:ext cx="133345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veces una Lambda no es suficiente (dependencias binarias específicas, runtime personalizado, paquete grande), pero aún quieres la simplicidad de no gestionar servidores.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47938" y="4837271"/>
            <a:ext cx="892909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Solución: Ejecutar tus contenedores en una plataforma serverless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647938" y="5461992"/>
            <a:ext cx="4321493" cy="1970484"/>
          </a:xfrm>
          <a:prstGeom prst="roundRect">
            <a:avLst>
              <a:gd name="adj" fmla="val 39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0581" y="5654635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AWS Fargate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0581" y="6054923"/>
            <a:ext cx="393620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vimos, ejecuta contenedores de ECS o EKS sin gestionar nodos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54454" y="5461992"/>
            <a:ext cx="4321493" cy="1970484"/>
          </a:xfrm>
          <a:prstGeom prst="roundRect">
            <a:avLst>
              <a:gd name="adj" fmla="val 39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47097" y="5654635"/>
            <a:ext cx="231409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Cloud Run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347097" y="6054923"/>
            <a:ext cx="3936206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Extremadamente popular. Despliegas un contenedor y GCP te da un endpoint HTTPS. Escala automáticamente, incluso a cero (no hay tráfico, no pagas)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60969" y="5461992"/>
            <a:ext cx="4321493" cy="1970484"/>
          </a:xfrm>
          <a:prstGeom prst="roundRect">
            <a:avLst>
              <a:gd name="adj" fmla="val 39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53613" y="5654635"/>
            <a:ext cx="30074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Container Instances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853613" y="6054923"/>
            <a:ext cx="3936206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ejecutar un único contenedor de forma rápida y sencilla. Bloque de construcción serverless básico para contenedores en Azure</a:t>
            </a:r>
            <a:endParaRPr lang="en-US" sz="14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Vistazo a GCP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13468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Kubernetes Engine (GKE)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Considerado por muchos el servicio de K8s gestionado más maduro y avanzado. Su modo Autopilot gestiona no solo el Control Plane, sino también los nodos, el escalado y la seguridad.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78071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Run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430899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Competidor directo para Fargate/ACI. Muy enfocado en la experiencia del desarrollador.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517493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Artifact Registry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57032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Sucesor de Google Container Registry. Almacena imágenes de Docker y otros artefactos.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656915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Functions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4280" y="70974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FaaS de GCP, equivalente a AWS Lambda.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Vistazo a Azure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09741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Kubernetes Service (AKS)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servicio gestionado de Kubernetes de Azure. Robusto y muy bien integrado con el ecosistema de Azure (Azure Active Directory).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50788"/>
            <a:ext cx="4053840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Container Instances (ACI)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97906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forma más rápida de ejecutar un contenedor en Azure sin orquestación.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845010"/>
            <a:ext cx="396882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Container Registry (ACR)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537329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contenedores privado y gestionado.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590931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Azure Functions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4280" y="64375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FaaS de Azure. Destaca por sus "Durable Functions" para orquestar flujos de trabajo con estado.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130513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Contenedores vs. Serverless (FaaS): ¿Cuándo Usar Qué?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2481143"/>
            <a:ext cx="1305139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es una competición, son herramientas diferentes para problemas diferentes.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9503" y="3321368"/>
            <a:ext cx="4487466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 Contenedores cuando: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89503" y="3969782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Tienes una aplicación existente que quieres migrar a la nube (lift-and-shift)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503" y="4770715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control total sobre el entorno de ejecución y el networking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503" y="5571649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aplicación tiene un trabajo de larga duración o mantiene conexiones persistentes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9503" y="6372582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Quieres usar el ecosistema de Kubernetes (Kubeflow, Istio, etc.)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9503" y="7173516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latencia de un cold start es inaceptable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7973" y="3321368"/>
            <a:ext cx="4861679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 Serverless/FaaS cuando: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7973" y="3969782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aplicación es orientada a eventos y de corta duración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7973" y="4770715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tráfico es impredecible o esporádico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7973" y="5210651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prioridad es la velocidad de desarrollo y el coste cero en inactividad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7973" y="6011585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Estás construyendo microservicios muy pequeños y desacoplados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7973" y="6812518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quieres preocuparte por ningún aspecto de la infraestructura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644843"/>
            <a:ext cx="7501533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Consideraciones Adicionales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8426" y="2042636"/>
            <a:ext cx="4243864" cy="5542121"/>
          </a:xfrm>
          <a:prstGeom prst="roundRect">
            <a:avLst>
              <a:gd name="adj" fmla="val 2586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8426" y="2019776"/>
            <a:ext cx="4243864" cy="91440"/>
          </a:xfrm>
          <a:prstGeom prst="roundRect">
            <a:avLst>
              <a:gd name="adj" fmla="val 96917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43889" y="1726168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794" y="1884402"/>
            <a:ext cx="253127" cy="3164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2264" y="2570083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Gestión del Estado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72264" y="3026212"/>
            <a:ext cx="3776186" cy="2025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Tanto los contenedores (en orquestadores) como las funciones Lambda están diseñados para ser stateless (sin estado). El estado de la aplicación debe externalizarse a servicios como: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2264" y="5178028"/>
            <a:ext cx="377618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(RDS, DynamoDB)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72264" y="5589389"/>
            <a:ext cx="377618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Caché (ElastiCache)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72264" y="6000750"/>
            <a:ext cx="377618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Almacenamiento de objetos (S3)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5193268" y="2042636"/>
            <a:ext cx="4243864" cy="5542121"/>
          </a:xfrm>
          <a:prstGeom prst="roundRect">
            <a:avLst>
              <a:gd name="adj" fmla="val 2586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5193268" y="2019776"/>
            <a:ext cx="4243864" cy="91440"/>
          </a:xfrm>
          <a:prstGeom prst="roundRect">
            <a:avLst>
              <a:gd name="adj" fmla="val 96917"/>
            </a:avLst>
          </a:prstGeom>
          <a:solidFill>
            <a:srgbClr val="4950BC"/>
          </a:solidFill>
          <a:ln/>
        </p:spPr>
      </p:sp>
      <p:sp>
        <p:nvSpPr>
          <p:cNvPr id="14" name="Shape 11"/>
          <p:cNvSpPr/>
          <p:nvPr/>
        </p:nvSpPr>
        <p:spPr>
          <a:xfrm>
            <a:off x="6998732" y="1726168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4950BC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637" y="1884402"/>
            <a:ext cx="253127" cy="31646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427107" y="2570083"/>
            <a:ext cx="326564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Monitorización y Logging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5427107" y="3026212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¡Crítico! En estos sistemas distribuidos, necesitas una solución centralizada: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5427107" y="4165402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CloudWatch: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Recolecta logs y métricas de ECS, EKS y Lambda de forma nativa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5427107" y="5251847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X-Ray: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trazar peticiones a través de múltiples servicios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5427107" y="6338292"/>
            <a:ext cx="3776186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K8s: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Prometheus para métricas y Grafana para visualización</a:t>
            </a:r>
            <a:endParaRPr lang="en-US" sz="1650" dirty="0"/>
          </a:p>
        </p:txBody>
      </p:sp>
      <p:sp>
        <p:nvSpPr>
          <p:cNvPr id="21" name="Shape 17"/>
          <p:cNvSpPr/>
          <p:nvPr/>
        </p:nvSpPr>
        <p:spPr>
          <a:xfrm>
            <a:off x="9648111" y="2042636"/>
            <a:ext cx="4243864" cy="5542121"/>
          </a:xfrm>
          <a:prstGeom prst="roundRect">
            <a:avLst>
              <a:gd name="adj" fmla="val 2586"/>
            </a:avLst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9648111" y="2019776"/>
            <a:ext cx="4243864" cy="91440"/>
          </a:xfrm>
          <a:prstGeom prst="roundRect">
            <a:avLst>
              <a:gd name="adj" fmla="val 96917"/>
            </a:avLst>
          </a:prstGeom>
          <a:solidFill>
            <a:srgbClr val="4950BC"/>
          </a:solidFill>
          <a:ln/>
        </p:spPr>
      </p:sp>
      <p:sp>
        <p:nvSpPr>
          <p:cNvPr id="23" name="Shape 19"/>
          <p:cNvSpPr/>
          <p:nvPr/>
        </p:nvSpPr>
        <p:spPr>
          <a:xfrm>
            <a:off x="11453574" y="1726168"/>
            <a:ext cx="632936" cy="632936"/>
          </a:xfrm>
          <a:prstGeom prst="roundRect">
            <a:avLst>
              <a:gd name="adj" fmla="val 144470"/>
            </a:avLst>
          </a:prstGeom>
          <a:solidFill>
            <a:srgbClr val="4950BC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479" y="1884402"/>
            <a:ext cx="253127" cy="31646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881949" y="2570083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Depuración</a:t>
            </a:r>
            <a:endParaRPr lang="en-US" sz="2050" dirty="0"/>
          </a:p>
        </p:txBody>
      </p:sp>
      <p:sp>
        <p:nvSpPr>
          <p:cNvPr id="26" name="Text 21"/>
          <p:cNvSpPr/>
          <p:nvPr/>
        </p:nvSpPr>
        <p:spPr>
          <a:xfrm>
            <a:off x="9881949" y="3026212"/>
            <a:ext cx="377618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depuración en local es clave (usando Docker). La depuración en la nube es más compleja y se basa en el análisis de logs y trazas.</a:t>
            </a:r>
            <a:endParaRPr lang="en-US" sz="1650" dirty="0"/>
          </a:p>
        </p:txBody>
      </p:sp>
      <p:sp>
        <p:nvSpPr>
          <p:cNvPr id="27" name="Text 22"/>
          <p:cNvSpPr/>
          <p:nvPr/>
        </p:nvSpPr>
        <p:spPr>
          <a:xfrm>
            <a:off x="9881949" y="4502944"/>
            <a:ext cx="377618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 herramientas como:</a:t>
            </a:r>
            <a:endParaRPr lang="en-US" sz="1650" dirty="0"/>
          </a:p>
        </p:txBody>
      </p:sp>
      <p:sp>
        <p:nvSpPr>
          <p:cNvPr id="28" name="Text 23"/>
          <p:cNvSpPr/>
          <p:nvPr/>
        </p:nvSpPr>
        <p:spPr>
          <a:xfrm>
            <a:off x="9881949" y="4967049"/>
            <a:ext cx="377618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SAM para probar Lambdas localmente</a:t>
            </a:r>
            <a:endParaRPr lang="en-US" sz="1650" dirty="0"/>
          </a:p>
        </p:txBody>
      </p:sp>
      <p:sp>
        <p:nvSpPr>
          <p:cNvPr id="29" name="Text 24"/>
          <p:cNvSpPr/>
          <p:nvPr/>
        </p:nvSpPr>
        <p:spPr>
          <a:xfrm>
            <a:off x="9881949" y="5715953"/>
            <a:ext cx="377618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Compose para entornos multi-contenedor</a:t>
            </a:r>
            <a:endParaRPr lang="en-US" sz="1650" dirty="0"/>
          </a:p>
        </p:txBody>
      </p:sp>
      <p:sp>
        <p:nvSpPr>
          <p:cNvPr id="30" name="Text 25"/>
          <p:cNvSpPr/>
          <p:nvPr/>
        </p:nvSpPr>
        <p:spPr>
          <a:xfrm>
            <a:off x="9881949" y="6464856"/>
            <a:ext cx="377618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Minikube para Kubernetes local</a:t>
            </a:r>
            <a:endParaRPr lang="en-US" sz="16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" y="371237"/>
            <a:ext cx="3596759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Resumen de la Sesión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440" y="1116925"/>
            <a:ext cx="667809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Hemos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cubierto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conceptos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fundamentales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para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el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despliegue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moderno</a:t>
            </a:r>
            <a:br>
              <a:rPr lang="en-US" sz="2000" dirty="0">
                <a:latin typeface="Inter"/>
                <a:ea typeface="Inter"/>
                <a:cs typeface="Inter" pitchFamily="34" charset="-120"/>
              </a:rPr>
            </a:br>
            <a:r>
              <a:rPr lang="en-US" sz="2000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de </a:t>
            </a:r>
            <a:r>
              <a:rPr lang="en-US" sz="2000" dirty="0" err="1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aplicaciones</a:t>
            </a:r>
            <a:r>
              <a:rPr lang="en-US" sz="2000" dirty="0">
                <a:solidFill>
                  <a:srgbClr val="272525"/>
                </a:solidFill>
                <a:latin typeface="Inter"/>
                <a:ea typeface="Inter" pitchFamily="34" charset="-122"/>
                <a:cs typeface="Inter" pitchFamily="34" charset="-120"/>
              </a:rPr>
              <a:t> de IA:</a:t>
            </a:r>
            <a:endParaRPr lang="en-US" sz="2000" dirty="0">
              <a:latin typeface="Inter"/>
            </a:endParaRPr>
          </a:p>
        </p:txBody>
      </p:sp>
      <p:sp>
        <p:nvSpPr>
          <p:cNvPr id="4" name="Text 2"/>
          <p:cNvSpPr/>
          <p:nvPr/>
        </p:nvSpPr>
        <p:spPr>
          <a:xfrm>
            <a:off x="512781" y="1803971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contenedores (Docker)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resuelven el problema de la consistencia y portabilidad empaquetando la aplicación con sus dependencias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2781" y="2283080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Kubernetes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 ha convertido en el estándar para orquestar contenedores a escala, pero es complejo de gestionar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12781" y="2762187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Servicios como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ECS y EKS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AWS nos permiten usar orquestadores sin gestionar toda su complejidad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2781" y="3241295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Fargate y Cloud Run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llevan los contenedores al mundo serverless, eliminando la gestión de servidores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1906" y="3833231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Serverless FaaS (AWS Lambda)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la máxima abstracción, ideal para código que se ejecuta en respuesta a eventos, pagando solo por el uso real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1906" y="4312339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elección entre contenedores y serverless depende de la aplicación, el equipo y los requisitos de escalabilidad y control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1906" y="4791446"/>
            <a:ext cx="6678097" cy="431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aplicaciones de IA completas, a menudo se utilizan combinaciones de estos servicios (enfoque híbrido)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89" y="1058704"/>
            <a:ext cx="6678097" cy="66780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8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675" y="2791539"/>
            <a:ext cx="4576405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Debate Rápido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0675" y="3638193"/>
            <a:ext cx="1334904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servir un modelo de GPT-3.5-Turbo a través de una API que podría recibir millones de peticiones: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40675" y="4205526"/>
            <a:ext cx="793313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¿Qué arquitectura base te inspira más confianza y por qué?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0675" y="5006221"/>
            <a:ext cx="313574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A: Kubernetes (EKS)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0675" y="5475208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Argumentos a favor: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0675" y="5944195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Máximo control y granularidad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0675" y="630102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 probada en entornos de producción masivos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40675" y="665785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hardware específico (GPUs)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0675" y="701468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Ecosistema maduro de herramientas para observabilidad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0675" y="7371517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avanzada de tráfico y políticas de red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6062" y="5006221"/>
            <a:ext cx="514195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Opción B: Serverless (Lambda + API Gateway)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46062" y="5475208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Argumentos a favor: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46062" y="5944195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 masiva teóricamente infinita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6062" y="630102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cero de infraestructura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46062" y="665785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Coste potencialmente menor si el tráfico es irregular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6062" y="7014686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de despliegue y puesta en marcha mínimo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546062" y="7371517"/>
            <a:ext cx="645128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Arquitectura nativa de eventos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814" y="329922"/>
            <a:ext cx="4707612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Referencias y Material Adicional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19814" y="1004530"/>
            <a:ext cx="1666875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Documentación Oficial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19814" y="1311950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ECS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19814" y="1545788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EKS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19814" y="1779627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Lambda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19814" y="2013466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19814" y="2247305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19814" y="2559129"/>
            <a:ext cx="1499711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Whitepapers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9814" y="2866549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"Running Containers on AWS" - AWS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19814" y="3100388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Twelve-Factor App" - Principios para aplicaciones cloud-native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45941" y="3509525"/>
            <a:ext cx="1685092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Videos Recomendados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5941" y="3816945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"Serverless vs. Containers - Which is best for you?" - Fireship (YouTube)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45941" y="4050783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"AWS re:Invent 2022 - A closer look at AWS Fargate" - AWS Events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445941" y="4362608"/>
            <a:ext cx="1499711" cy="187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Cursos Online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5941" y="4670028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&amp; Kubernetes: The Practical Guide - Udemy/Coursera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45941" y="4903866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Certified Developer Associate - A Cloud Guru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45941" y="5137705"/>
            <a:ext cx="6749058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Engineering for Production - Coursera</a:t>
            </a:r>
            <a:endParaRPr lang="en-US" sz="11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141" y="1176841"/>
            <a:ext cx="6749058" cy="67490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532090"/>
            <a:ext cx="9540002" cy="604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¿Por qué necesitamos más que una VM?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228" y="1600914"/>
            <a:ext cx="640199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Hemos visto las Máquinas Virtuales (EC2), pero ¿es siempre la mejor opción?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7228" y="2394109"/>
            <a:ext cx="6401991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 Clásico: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 modelo de scikit-learn entrenado con Python 3.8 y Pandas 1.5.1 funciona perfectamente en tu portátil. Al desplegarlo en una instancia EC2 con Python 3.9 y Pandas 2.0, falla por incompatibilidades sutiles.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7228" y="3825835"/>
            <a:ext cx="241875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Desafíos: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77228" y="4321731"/>
            <a:ext cx="640199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Consistencia de Entornos: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Garantizar que desarrollo, pruebas y producción sean idénticos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7228" y="5008483"/>
            <a:ext cx="640199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Gestión de Dependencias: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Evitar el "infierno de las dependencias"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7228" y="5695236"/>
            <a:ext cx="640199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Eficiencia de Recursos: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Las VMs son pesadas y a menudo desperdician RAM y CPU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77228" y="6381988"/>
            <a:ext cx="640199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Portabilidad: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¿Cómo movemos fácilmente cargas de trabajo entre nubes?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02" y="1644491"/>
            <a:ext cx="6401991" cy="64019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873" y="576858"/>
            <a:ext cx="5232678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¿Preguntas?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8873" y="1544717"/>
            <a:ext cx="7679055" cy="1805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6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Gracias por vuestra atención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6218873" y="3872984"/>
            <a:ext cx="261627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Contacto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18873" y="4409122"/>
            <a:ext cx="358425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profesor@universidad.es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18873" y="4932283"/>
            <a:ext cx="35842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Horario tutorías: Martes y Jueves 15:00-17:00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8873" y="5790247"/>
            <a:ext cx="35842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Despacho: Edificio de Informática, 3ª planta, 3.15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21290" y="3872984"/>
            <a:ext cx="272391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Recursos adicionales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321290" y="4409122"/>
            <a:ext cx="3584258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los materiales de la asignatura están disponibles en el campus virtual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21290" y="5601891"/>
            <a:ext cx="3584258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Recordad reservar los equipos para el laboratorio práctico de la próxima semana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21290" y="6794659"/>
            <a:ext cx="35842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Las dudas también se pueden plantear en el foro de la asignatura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704731"/>
            <a:ext cx="7690723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Virtualización vs. Contenerización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3038" y="2521387"/>
            <a:ext cx="3592116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Máquinas Virtuales (VMs)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6202152" y="3093924"/>
            <a:ext cx="359211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Virtualizan el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2152" y="3498737"/>
            <a:ext cx="359211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VM tiene su propio Sistema Operativo completo (Guest OS), además del SO del host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2152" y="4567918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Pesadas: Ocupan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gigabytes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espacio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2152" y="5000115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Lentas: Tardan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minutos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 arrancar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2152" y="5780655"/>
            <a:ext cx="359211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Aislamiento Fuerte: El hipervisor proporciona una barrera de seguridad a nivel de hardware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9266" y="2521387"/>
            <a:ext cx="3114437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Contenedores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362809" y="3107361"/>
            <a:ext cx="359211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Virtualizan el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Operativo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62809" y="3512173"/>
            <a:ext cx="359211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Comparten el kernel del SO del host. Contienen solo la aplicación y sus dependencias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62809" y="4581355"/>
            <a:ext cx="359211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Ligeros: Ocupan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megabytes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62809" y="4986167"/>
            <a:ext cx="359211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Rápidos: Arrancan en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segundos o milisegundos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62809" y="5723164"/>
            <a:ext cx="359211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Aislamiento Suficiente: A nivel de procesos, namespaces y cgroups en Linux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A52E-1210-9676-BC54-A5C7DD33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87EFBC-1631-3097-A159-E9A9812A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FFC5C78-9BD2-9D0D-1EDB-14BA1F476840}"/>
              </a:ext>
            </a:extLst>
          </p:cNvPr>
          <p:cNvSpPr/>
          <p:nvPr/>
        </p:nvSpPr>
        <p:spPr>
          <a:xfrm>
            <a:off x="6213038" y="704731"/>
            <a:ext cx="7690723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Virtualización vs. Contenerización</a:t>
            </a:r>
            <a:endParaRPr lang="en-US" sz="4050" dirty="0"/>
          </a:p>
        </p:txBody>
      </p:sp>
      <p:pic>
        <p:nvPicPr>
          <p:cNvPr id="16" name="Imagen 15" descr="Un contenedor que muestra las diferencias entre las máquinas virtuales y los contenedores.">
            <a:extLst>
              <a:ext uri="{FF2B5EF4-FFF2-40B4-BE49-F238E27FC236}">
                <a16:creationId xmlns:a16="http://schemas.microsoft.com/office/drawing/2014/main" id="{922DBFE7-23AB-7C6E-1CF5-004F9B69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135" y="2328860"/>
            <a:ext cx="8765384" cy="30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4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52" y="566618"/>
            <a:ext cx="6054328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Docker: El Estándar de Facto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8052" y="1370171"/>
            <a:ext cx="792789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es una plataforma open-source para construir, distribuir y ejecutar contenedores.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08052" y="1843445"/>
            <a:ext cx="7927896" cy="1324570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912" y="1866305"/>
            <a:ext cx="694968" cy="1278850"/>
          </a:xfrm>
          <a:prstGeom prst="roundRect">
            <a:avLst>
              <a:gd name="adj" fmla="val 6554"/>
            </a:avLst>
          </a:prstGeom>
          <a:solidFill>
            <a:srgbClr val="DADBF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2342793"/>
            <a:ext cx="260628" cy="3257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99592" y="2040017"/>
            <a:ext cx="246340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Imagen Docker (Image)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499592" y="2415659"/>
            <a:ext cx="70134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plantilla inmutable y de solo lectura con instrucciones para crear un contenedor. Se construye por capas (Ubuntu → Python → dependencias → código).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08052" y="3341727"/>
            <a:ext cx="7927896" cy="1324570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0912" y="3364587"/>
            <a:ext cx="694968" cy="1278850"/>
          </a:xfrm>
          <a:prstGeom prst="roundRect">
            <a:avLst>
              <a:gd name="adj" fmla="val 6554"/>
            </a:avLst>
          </a:prstGeom>
          <a:solidFill>
            <a:srgbClr val="DADBF1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72" y="3841075"/>
            <a:ext cx="260628" cy="32575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99592" y="3538299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Dockerfile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1499592" y="3913942"/>
            <a:ext cx="70134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fichero de texto que define, paso a paso, cómo construir una imagen Docker. Es "infraestructura como código" para tu aplicación.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08052" y="4840010"/>
            <a:ext cx="7927896" cy="1324570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0912" y="4862870"/>
            <a:ext cx="694968" cy="1278850"/>
          </a:xfrm>
          <a:prstGeom prst="roundRect">
            <a:avLst>
              <a:gd name="adj" fmla="val 6554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72" y="5339358"/>
            <a:ext cx="260628" cy="32575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99592" y="5036582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Contenedor Docker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1499592" y="5412224"/>
            <a:ext cx="70134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instancia en ejecución de una imagen. Es el proceso aislado y ejecutable que contiene tu aplicación.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08052" y="6338292"/>
            <a:ext cx="7927896" cy="1324570"/>
          </a:xfrm>
          <a:prstGeom prst="roundRect">
            <a:avLst>
              <a:gd name="adj" fmla="val 55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30912" y="6361152"/>
            <a:ext cx="694968" cy="1278850"/>
          </a:xfrm>
          <a:prstGeom prst="roundRect">
            <a:avLst>
              <a:gd name="adj" fmla="val 6554"/>
            </a:avLst>
          </a:prstGeom>
          <a:solidFill>
            <a:srgbClr val="DADBF1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72" y="6837640"/>
            <a:ext cx="260628" cy="32575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499592" y="6534864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Registro (Registry)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1499592" y="6910507"/>
            <a:ext cx="701349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repositorio para almacenar y distribuir imágenes. Docker Hub (público), AWS ECR, GCP Artifact Registry y Azure CR (privados).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041" y="406956"/>
            <a:ext cx="6144101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Anatomía de un Dockerfile para IA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8041" y="1224558"/>
            <a:ext cx="6616660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Veamos un ejemplo para empaquetar una API de inferencia con Flask y TensorFlow: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18041" y="1627703"/>
            <a:ext cx="6616660" cy="5192554"/>
          </a:xfrm>
          <a:prstGeom prst="roundRect">
            <a:avLst>
              <a:gd name="adj" fmla="val 1197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510659" y="1627703"/>
            <a:ext cx="6631424" cy="5192554"/>
          </a:xfrm>
          <a:prstGeom prst="roundRect">
            <a:avLst>
              <a:gd name="adj" fmla="val 42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658654" y="1738670"/>
            <a:ext cx="6335435" cy="4970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1. Usar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una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imagen base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oficial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con Python </a:t>
            </a:r>
            <a:endParaRPr lang="en-US" sz="1600" dirty="0">
              <a:solidFill>
                <a:srgbClr val="000000"/>
              </a:solidFill>
              <a:latin typeface="Consola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FROM python:3.9-slim</a:t>
            </a:r>
            <a:endParaRPr lang="en-US" sz="1600">
              <a:solidFill>
                <a:srgbClr val="000000"/>
              </a:solidFill>
              <a:latin typeface="Consolas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2.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Establecer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el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directorio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trabajo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WORKDIR /app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3.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Copiar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el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fichero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de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dependencias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COPY requirements.txt .</a:t>
            </a:r>
            <a:endParaRPr lang="en-US" sz="160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4. </a:t>
            </a:r>
            <a:r>
              <a:rPr lang="en-US" sz="16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Instalar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las </a:t>
            </a:r>
            <a:r>
              <a:rPr lang="en-US" sz="16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dependencias</a:t>
            </a:r>
            <a:endParaRPr lang="en-US" sz="1600" err="1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     RUN pip install --no-cache-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dir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-r requirements.txt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5.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Copiar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el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código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aplicación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COPY . .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6.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Exponer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el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puerto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de la </a:t>
            </a:r>
            <a:r>
              <a:rPr lang="en-US" sz="1600" dirty="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aplicación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EXPOSE 5000</a:t>
            </a:r>
            <a:endParaRPr lang="en-US" sz="1600" dirty="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# 7. </a:t>
            </a:r>
            <a:r>
              <a:rPr lang="en-US" sz="16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Comando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para </a:t>
            </a:r>
            <a:r>
              <a:rPr lang="en-US" sz="16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ejecutar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la </a:t>
            </a:r>
            <a:r>
              <a:rPr lang="en-US" sz="1600" err="1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aplicación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</a:t>
            </a:r>
            <a:endParaRPr lang="en-US" sz="1600">
              <a:solidFill>
                <a:srgbClr val="000000"/>
              </a:solidFill>
              <a:latin typeface="Consolas"/>
              <a:ea typeface="Calibri"/>
              <a:cs typeface="Calibri"/>
            </a:endParaRPr>
          </a:p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     CMD ["python", "app.py"]    </a:t>
            </a:r>
            <a:endParaRPr lang="en-US" sz="1600">
              <a:latin typeface="Consolas"/>
              <a:ea typeface="Calibri"/>
              <a:cs typeface="Calibri"/>
            </a:endParaRPr>
          </a:p>
        </p:txBody>
      </p:sp>
      <p:sp>
        <p:nvSpPr>
          <p:cNvPr id="7" name="Text 5"/>
          <p:cNvSpPr/>
          <p:nvPr/>
        </p:nvSpPr>
        <p:spPr>
          <a:xfrm>
            <a:off x="8471507" y="1239441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Comandos básicos: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471507" y="1618655"/>
            <a:ext cx="6616660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mi-api-ia .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(Construye la imagen)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471507" y="1996083"/>
            <a:ext cx="6616660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5000:5000 mi-api-ia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(Ejecuta el contenedor)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19" y="2243562"/>
            <a:ext cx="5930860" cy="5930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119561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Beneficios de los Contenedores para IA/ML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6407944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125980"/>
            <a:ext cx="60960" cy="2456617"/>
          </a:xfrm>
          <a:prstGeom prst="roundRect">
            <a:avLst>
              <a:gd name="adj" fmla="val 15627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2383274"/>
            <a:ext cx="4738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Reproducibilidad de Experimentos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2873693"/>
            <a:ext cx="58323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Dockerfile fija la versión del SO, de Python, de las librerías (tensorflow==2.11.0), las variables de entorno y el código. ¡Cualquier miembro del equipo puede reproducir tu entorno exacto con un docker run!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25980"/>
            <a:ext cx="6408063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125980"/>
            <a:ext cx="60960" cy="2456617"/>
          </a:xfrm>
          <a:prstGeom prst="roundRect">
            <a:avLst>
              <a:gd name="adj" fmla="val 15627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746802" y="2383274"/>
            <a:ext cx="3707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Encapsulación de Modelos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6802" y="2873693"/>
            <a:ext cx="5832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modelo entrenado (.h5, .pkl) y todo su entorno de ejecución se empaquetan juntos. Se convierte en un artefacto portable y versionable, listo para desplegarse en cualquier lugar.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809411"/>
            <a:ext cx="60960" cy="2456617"/>
          </a:xfrm>
          <a:prstGeom prst="roundRect">
            <a:avLst>
              <a:gd name="adj" fmla="val 15627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112044" y="5066705"/>
            <a:ext cx="3294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Despliegue Consistente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12044" y="5557123"/>
            <a:ext cx="58323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mismo contenedor que se probó en local es el que se despliega en la nube para servir predicciones (inferencia). Elimina sorpresas en producción y reduce errores.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456617"/>
          </a:xfrm>
          <a:prstGeom prst="roundRect">
            <a:avLst>
              <a:gd name="adj" fmla="val 387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809411"/>
            <a:ext cx="60960" cy="2456617"/>
          </a:xfrm>
          <a:prstGeom prst="roundRect">
            <a:avLst>
              <a:gd name="adj" fmla="val 156279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46802" y="5066705"/>
            <a:ext cx="4113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Aislamiento de Dependencias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46802" y="5557123"/>
            <a:ext cx="5832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Proyectos de IA a menudo tienen dependencias conflictivas (ej: diferentes versiones de CUDA). Los contenedores aíslan estos entornos perfectamente.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868" y="516136"/>
            <a:ext cx="5089922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Desafío de la Escala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6868" y="1159642"/>
            <a:ext cx="6429375" cy="94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Ejecutar un contenedor es fácil. Pero, ¿qué pasa cuando tenemos una aplicación de IA con múltiples microservicios y miles de usuarios?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56868" y="2340888"/>
            <a:ext cx="244304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Preguntas a resolver: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56868" y="2821662"/>
            <a:ext cx="6429375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 y Escalado: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¿Cómo lanzo 10 réplicas de mi contenedor de inferencia? ¿Y si necesito 50?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56868" y="3487579"/>
            <a:ext cx="6429375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Disponibilidad: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¿Qué pasa si el servidor donde corre mi contenedor se cae?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56868" y="4153495"/>
            <a:ext cx="6429375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Balanceo de Carga: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¿Cómo distribuyo las peticiones entre todas las réplicas?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56868" y="4819412"/>
            <a:ext cx="6429375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Descubrimiento de Servicios: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¿Cómo el "microservicio A" encuentra al "microservicio B" si sus IPs son dinámicas?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56868" y="5485328"/>
            <a:ext cx="6429375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Actualizaciones sin Caídas: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¿Cómo actualizo mi modelo sin interrumpir el servicio?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56868" y="6254472"/>
            <a:ext cx="6429375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Hacer esto manualmente es imposible.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Necesitamos un orquestador.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047" y="1732850"/>
            <a:ext cx="6114743" cy="6095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175</cp:revision>
  <dcterms:created xsi:type="dcterms:W3CDTF">2025-08-25T10:10:38Z</dcterms:created>
  <dcterms:modified xsi:type="dcterms:W3CDTF">2025-10-07T21:42:20Z</dcterms:modified>
</cp:coreProperties>
</file>